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unito Bold" charset="1" panose="00000000000000000000"/>
      <p:regular r:id="rId17"/>
    </p:embeddedFont>
    <p:embeddedFont>
      <p:font typeface="PT Sans Bold" charset="1" panose="020B0703020203020204"/>
      <p:regular r:id="rId18"/>
    </p:embeddedFont>
    <p:embeddedFont>
      <p:font typeface="PT Sans" charset="1" panose="020B0503020203020204"/>
      <p:regular r:id="rId19"/>
    </p:embeddedFont>
    <p:embeddedFont>
      <p:font typeface="Nunito Ligh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9" y="3064373"/>
            <a:ext cx="7040613" cy="9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PipDynamics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9" y="4073576"/>
            <a:ext cx="9335691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An AI-Based Forex Market Analysis &amp; Trading Recommendation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9" y="5325961"/>
            <a:ext cx="9335691" cy="57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Team Members: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Arun Maniyan S, Murugan M, Kajenthiran 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9" y="6141244"/>
            <a:ext cx="9335691" cy="105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Guide: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Mrs. M. R. Geetha, Assistant Professor,Department of AI &amp; Data Science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46394" y="714966"/>
            <a:ext cx="8379914" cy="82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The Forex Trading Challenge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46394" y="2248491"/>
            <a:ext cx="7867802" cy="7867802"/>
          </a:xfrm>
          <a:custGeom>
            <a:avLst/>
            <a:gdLst/>
            <a:ahLst/>
            <a:cxnLst/>
            <a:rect r="r" b="b" t="t" l="l"/>
            <a:pathLst>
              <a:path h="7867802" w="7867802">
                <a:moveTo>
                  <a:pt x="0" y="0"/>
                </a:moveTo>
                <a:lnTo>
                  <a:pt x="7867803" y="0"/>
                </a:lnTo>
                <a:lnTo>
                  <a:pt x="7867803" y="7867802"/>
                </a:lnTo>
                <a:lnTo>
                  <a:pt x="0" y="786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83328" y="2111426"/>
            <a:ext cx="7867802" cy="18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foreign exchange market is the world's largest financial market, with over </a:t>
            </a:r>
            <a:r>
              <a:rPr lang="en-US" sz="2125" b="true">
                <a:solidFill>
                  <a:srgbClr val="2D4DF2"/>
                </a:solidFill>
                <a:latin typeface="PT Sans Bold"/>
                <a:ea typeface="PT Sans Bold"/>
                <a:cs typeface="PT Sans Bold"/>
                <a:sym typeface="PT Sans Bold"/>
              </a:rPr>
              <a:t>$7 trillion in daily trading volume</a:t>
            </a: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. Currency prices fluctuate rapidly and unpredictably, creating an environment where manual traders struggle to keep pace.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3328" y="4085330"/>
            <a:ext cx="7867802" cy="180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Emotional decision-making and delayed reactions lead to </a:t>
            </a:r>
            <a:r>
              <a:rPr lang="en-US" sz="2125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costly mistakes and missed opportunities</a:t>
            </a: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. Traditional approaches simply can't process the massive volumes of data required to identify profitable patterns.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3328" y="6059243"/>
            <a:ext cx="7867802" cy="137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AI offers a transformative solution: </a:t>
            </a:r>
            <a:r>
              <a:rPr lang="en-US" sz="2125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scalable, data-driven analysis</a:t>
            </a:r>
            <a:r>
              <a:rPr lang="en-US" sz="21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that navigates market complexity with speed and precision that human traders cannot match.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9993" y="897884"/>
            <a:ext cx="6267450" cy="5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Why Current Systems Fall Short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20468" y="1706766"/>
            <a:ext cx="10189073" cy="1797548"/>
            <a:chOff x="0" y="0"/>
            <a:chExt cx="13585431" cy="23967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3560044" cy="2371344"/>
            </a:xfrm>
            <a:custGeom>
              <a:avLst/>
              <a:gdLst/>
              <a:ahLst/>
              <a:cxnLst/>
              <a:rect r="r" b="b" t="t" l="l"/>
              <a:pathLst>
                <a:path h="2371344" w="13560044">
                  <a:moveTo>
                    <a:pt x="0" y="360045"/>
                  </a:moveTo>
                  <a:cubicBezTo>
                    <a:pt x="0" y="161163"/>
                    <a:pt x="162560" y="0"/>
                    <a:pt x="363220" y="0"/>
                  </a:cubicBezTo>
                  <a:lnTo>
                    <a:pt x="13196824" y="0"/>
                  </a:lnTo>
                  <a:cubicBezTo>
                    <a:pt x="13397485" y="0"/>
                    <a:pt x="13560044" y="161163"/>
                    <a:pt x="13560044" y="360045"/>
                  </a:cubicBezTo>
                  <a:lnTo>
                    <a:pt x="13560044" y="2011299"/>
                  </a:lnTo>
                  <a:cubicBezTo>
                    <a:pt x="13560044" y="2210181"/>
                    <a:pt x="13397485" y="2371344"/>
                    <a:pt x="13196824" y="2371344"/>
                  </a:cubicBezTo>
                  <a:lnTo>
                    <a:pt x="363220" y="2371344"/>
                  </a:lnTo>
                  <a:cubicBezTo>
                    <a:pt x="162560" y="2371344"/>
                    <a:pt x="0" y="2210181"/>
                    <a:pt x="0" y="201129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85444" cy="2396744"/>
            </a:xfrm>
            <a:custGeom>
              <a:avLst/>
              <a:gdLst/>
              <a:ahLst/>
              <a:cxnLst/>
              <a:rect r="r" b="b" t="t" l="l"/>
              <a:pathLst>
                <a:path h="2396744" w="13585444">
                  <a:moveTo>
                    <a:pt x="0" y="372745"/>
                  </a:moveTo>
                  <a:cubicBezTo>
                    <a:pt x="0" y="166751"/>
                    <a:pt x="168402" y="0"/>
                    <a:pt x="375920" y="0"/>
                  </a:cubicBezTo>
                  <a:lnTo>
                    <a:pt x="13209524" y="0"/>
                  </a:lnTo>
                  <a:lnTo>
                    <a:pt x="13209524" y="12700"/>
                  </a:lnTo>
                  <a:lnTo>
                    <a:pt x="13209524" y="0"/>
                  </a:lnTo>
                  <a:cubicBezTo>
                    <a:pt x="13417042" y="0"/>
                    <a:pt x="13585444" y="166751"/>
                    <a:pt x="13585444" y="372745"/>
                  </a:cubicBezTo>
                  <a:lnTo>
                    <a:pt x="13572744" y="372745"/>
                  </a:lnTo>
                  <a:lnTo>
                    <a:pt x="13585444" y="372745"/>
                  </a:lnTo>
                  <a:lnTo>
                    <a:pt x="13585444" y="2023999"/>
                  </a:lnTo>
                  <a:lnTo>
                    <a:pt x="13572744" y="2023999"/>
                  </a:lnTo>
                  <a:lnTo>
                    <a:pt x="13585444" y="2023999"/>
                  </a:lnTo>
                  <a:cubicBezTo>
                    <a:pt x="13585444" y="2229993"/>
                    <a:pt x="13417042" y="2396744"/>
                    <a:pt x="13209524" y="2396744"/>
                  </a:cubicBezTo>
                  <a:lnTo>
                    <a:pt x="13209524" y="2384044"/>
                  </a:lnTo>
                  <a:lnTo>
                    <a:pt x="13209524" y="2396744"/>
                  </a:lnTo>
                  <a:lnTo>
                    <a:pt x="375920" y="2396744"/>
                  </a:lnTo>
                  <a:lnTo>
                    <a:pt x="375920" y="2384044"/>
                  </a:lnTo>
                  <a:lnTo>
                    <a:pt x="375920" y="2396744"/>
                  </a:lnTo>
                  <a:cubicBezTo>
                    <a:pt x="168402" y="2396744"/>
                    <a:pt x="0" y="2229993"/>
                    <a:pt x="0" y="2023999"/>
                  </a:cubicBezTo>
                  <a:lnTo>
                    <a:pt x="0" y="372745"/>
                  </a:lnTo>
                  <a:lnTo>
                    <a:pt x="12700" y="372745"/>
                  </a:lnTo>
                  <a:lnTo>
                    <a:pt x="0" y="372745"/>
                  </a:lnTo>
                  <a:moveTo>
                    <a:pt x="25400" y="372745"/>
                  </a:moveTo>
                  <a:lnTo>
                    <a:pt x="25400" y="2023999"/>
                  </a:lnTo>
                  <a:lnTo>
                    <a:pt x="12700" y="2023999"/>
                  </a:lnTo>
                  <a:lnTo>
                    <a:pt x="25400" y="2023999"/>
                  </a:lnTo>
                  <a:cubicBezTo>
                    <a:pt x="25400" y="2215769"/>
                    <a:pt x="182245" y="2371344"/>
                    <a:pt x="375920" y="2371344"/>
                  </a:cubicBezTo>
                  <a:lnTo>
                    <a:pt x="13209524" y="2371344"/>
                  </a:lnTo>
                  <a:cubicBezTo>
                    <a:pt x="13403199" y="2371344"/>
                    <a:pt x="13560044" y="2215769"/>
                    <a:pt x="13560044" y="2023999"/>
                  </a:cubicBezTo>
                  <a:lnTo>
                    <a:pt x="13560044" y="372745"/>
                  </a:lnTo>
                  <a:cubicBezTo>
                    <a:pt x="13560044" y="180975"/>
                    <a:pt x="13403199" y="25400"/>
                    <a:pt x="13209524" y="25400"/>
                  </a:cubicBezTo>
                  <a:lnTo>
                    <a:pt x="375920" y="25400"/>
                  </a:lnTo>
                  <a:lnTo>
                    <a:pt x="375920" y="12700"/>
                  </a:lnTo>
                  <a:lnTo>
                    <a:pt x="375920" y="25400"/>
                  </a:lnTo>
                  <a:cubicBezTo>
                    <a:pt x="182245" y="25400"/>
                    <a:pt x="25400" y="180975"/>
                    <a:pt x="25400" y="372745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28970" y="1915268"/>
            <a:ext cx="539953" cy="539953"/>
            <a:chOff x="0" y="0"/>
            <a:chExt cx="719938" cy="7199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9963" cy="719963"/>
            </a:xfrm>
            <a:custGeom>
              <a:avLst/>
              <a:gdLst/>
              <a:ahLst/>
              <a:cxnLst/>
              <a:rect r="r" b="b" t="t" l="l"/>
              <a:pathLst>
                <a:path h="719963" w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977503" y="2063648"/>
            <a:ext cx="242888" cy="242888"/>
          </a:xfrm>
          <a:custGeom>
            <a:avLst/>
            <a:gdLst/>
            <a:ahLst/>
            <a:cxnLst/>
            <a:rect r="r" b="b" t="t" l="l"/>
            <a:pathLst>
              <a:path h="242888" w="242888">
                <a:moveTo>
                  <a:pt x="0" y="0"/>
                </a:moveTo>
                <a:lnTo>
                  <a:pt x="242888" y="0"/>
                </a:lnTo>
                <a:lnTo>
                  <a:pt x="242888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9615" r="0" b="-5961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8970" y="2625623"/>
            <a:ext cx="2117827" cy="27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Manual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8970" y="2940996"/>
            <a:ext cx="9772059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Heavy reliance on fixed technical indicators and manual chart reading that can't adapt to changing market conditions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20468" y="3665191"/>
            <a:ext cx="10189073" cy="1797548"/>
            <a:chOff x="0" y="0"/>
            <a:chExt cx="13585431" cy="23967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3560044" cy="2371344"/>
            </a:xfrm>
            <a:custGeom>
              <a:avLst/>
              <a:gdLst/>
              <a:ahLst/>
              <a:cxnLst/>
              <a:rect r="r" b="b" t="t" l="l"/>
              <a:pathLst>
                <a:path h="2371344" w="13560044">
                  <a:moveTo>
                    <a:pt x="0" y="360045"/>
                  </a:moveTo>
                  <a:cubicBezTo>
                    <a:pt x="0" y="161163"/>
                    <a:pt x="162560" y="0"/>
                    <a:pt x="363220" y="0"/>
                  </a:cubicBezTo>
                  <a:lnTo>
                    <a:pt x="13196824" y="0"/>
                  </a:lnTo>
                  <a:cubicBezTo>
                    <a:pt x="13397485" y="0"/>
                    <a:pt x="13560044" y="161163"/>
                    <a:pt x="13560044" y="360045"/>
                  </a:cubicBezTo>
                  <a:lnTo>
                    <a:pt x="13560044" y="2011299"/>
                  </a:lnTo>
                  <a:cubicBezTo>
                    <a:pt x="13560044" y="2210181"/>
                    <a:pt x="13397485" y="2371344"/>
                    <a:pt x="13196824" y="2371344"/>
                  </a:cubicBezTo>
                  <a:lnTo>
                    <a:pt x="363220" y="2371344"/>
                  </a:lnTo>
                  <a:cubicBezTo>
                    <a:pt x="162560" y="2371344"/>
                    <a:pt x="0" y="2210181"/>
                    <a:pt x="0" y="201129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85444" cy="2396744"/>
            </a:xfrm>
            <a:custGeom>
              <a:avLst/>
              <a:gdLst/>
              <a:ahLst/>
              <a:cxnLst/>
              <a:rect r="r" b="b" t="t" l="l"/>
              <a:pathLst>
                <a:path h="2396744" w="13585444">
                  <a:moveTo>
                    <a:pt x="0" y="372745"/>
                  </a:moveTo>
                  <a:cubicBezTo>
                    <a:pt x="0" y="166751"/>
                    <a:pt x="168402" y="0"/>
                    <a:pt x="375920" y="0"/>
                  </a:cubicBezTo>
                  <a:lnTo>
                    <a:pt x="13209524" y="0"/>
                  </a:lnTo>
                  <a:lnTo>
                    <a:pt x="13209524" y="12700"/>
                  </a:lnTo>
                  <a:lnTo>
                    <a:pt x="13209524" y="0"/>
                  </a:lnTo>
                  <a:cubicBezTo>
                    <a:pt x="13417042" y="0"/>
                    <a:pt x="13585444" y="166751"/>
                    <a:pt x="13585444" y="372745"/>
                  </a:cubicBezTo>
                  <a:lnTo>
                    <a:pt x="13572744" y="372745"/>
                  </a:lnTo>
                  <a:lnTo>
                    <a:pt x="13585444" y="372745"/>
                  </a:lnTo>
                  <a:lnTo>
                    <a:pt x="13585444" y="2023999"/>
                  </a:lnTo>
                  <a:lnTo>
                    <a:pt x="13572744" y="2023999"/>
                  </a:lnTo>
                  <a:lnTo>
                    <a:pt x="13585444" y="2023999"/>
                  </a:lnTo>
                  <a:cubicBezTo>
                    <a:pt x="13585444" y="2229993"/>
                    <a:pt x="13417042" y="2396744"/>
                    <a:pt x="13209524" y="2396744"/>
                  </a:cubicBezTo>
                  <a:lnTo>
                    <a:pt x="13209524" y="2384044"/>
                  </a:lnTo>
                  <a:lnTo>
                    <a:pt x="13209524" y="2396744"/>
                  </a:lnTo>
                  <a:lnTo>
                    <a:pt x="375920" y="2396744"/>
                  </a:lnTo>
                  <a:lnTo>
                    <a:pt x="375920" y="2384044"/>
                  </a:lnTo>
                  <a:lnTo>
                    <a:pt x="375920" y="2396744"/>
                  </a:lnTo>
                  <a:cubicBezTo>
                    <a:pt x="168402" y="2396744"/>
                    <a:pt x="0" y="2229993"/>
                    <a:pt x="0" y="2023999"/>
                  </a:cubicBezTo>
                  <a:lnTo>
                    <a:pt x="0" y="372745"/>
                  </a:lnTo>
                  <a:lnTo>
                    <a:pt x="12700" y="372745"/>
                  </a:lnTo>
                  <a:lnTo>
                    <a:pt x="0" y="372745"/>
                  </a:lnTo>
                  <a:moveTo>
                    <a:pt x="25400" y="372745"/>
                  </a:moveTo>
                  <a:lnTo>
                    <a:pt x="25400" y="2023999"/>
                  </a:lnTo>
                  <a:lnTo>
                    <a:pt x="12700" y="2023999"/>
                  </a:lnTo>
                  <a:lnTo>
                    <a:pt x="25400" y="2023999"/>
                  </a:lnTo>
                  <a:cubicBezTo>
                    <a:pt x="25400" y="2215769"/>
                    <a:pt x="182245" y="2371344"/>
                    <a:pt x="375920" y="2371344"/>
                  </a:cubicBezTo>
                  <a:lnTo>
                    <a:pt x="13209524" y="2371344"/>
                  </a:lnTo>
                  <a:cubicBezTo>
                    <a:pt x="13403199" y="2371344"/>
                    <a:pt x="13560044" y="2215769"/>
                    <a:pt x="13560044" y="2023999"/>
                  </a:cubicBezTo>
                  <a:lnTo>
                    <a:pt x="13560044" y="372745"/>
                  </a:lnTo>
                  <a:cubicBezTo>
                    <a:pt x="13560044" y="180975"/>
                    <a:pt x="13403199" y="25400"/>
                    <a:pt x="13209524" y="25400"/>
                  </a:cubicBezTo>
                  <a:lnTo>
                    <a:pt x="375920" y="25400"/>
                  </a:lnTo>
                  <a:lnTo>
                    <a:pt x="375920" y="12700"/>
                  </a:lnTo>
                  <a:lnTo>
                    <a:pt x="375920" y="25400"/>
                  </a:lnTo>
                  <a:cubicBezTo>
                    <a:pt x="182245" y="25400"/>
                    <a:pt x="25400" y="180975"/>
                    <a:pt x="25400" y="372745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28970" y="3873703"/>
            <a:ext cx="539953" cy="539953"/>
            <a:chOff x="0" y="0"/>
            <a:chExt cx="719938" cy="719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9963" cy="719963"/>
            </a:xfrm>
            <a:custGeom>
              <a:avLst/>
              <a:gdLst/>
              <a:ahLst/>
              <a:cxnLst/>
              <a:rect r="r" b="b" t="t" l="l"/>
              <a:pathLst>
                <a:path h="719963" w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977503" y="4022084"/>
            <a:ext cx="242888" cy="242888"/>
          </a:xfrm>
          <a:custGeom>
            <a:avLst/>
            <a:gdLst/>
            <a:ahLst/>
            <a:cxnLst/>
            <a:rect r="r" b="b" t="t" l="l"/>
            <a:pathLst>
              <a:path h="242888" w="242888">
                <a:moveTo>
                  <a:pt x="0" y="0"/>
                </a:moveTo>
                <a:lnTo>
                  <a:pt x="242888" y="0"/>
                </a:lnTo>
                <a:lnTo>
                  <a:pt x="242888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28970" y="4584059"/>
            <a:ext cx="2117827" cy="27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Human Limitations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8970" y="4899422"/>
            <a:ext cx="9772059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Cognitive bias and slow reaction times prevent traders from responding effectively in volatile, fast-moving markets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20468" y="5623617"/>
            <a:ext cx="10189073" cy="1797548"/>
            <a:chOff x="0" y="0"/>
            <a:chExt cx="13585431" cy="23967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3560044" cy="2371344"/>
            </a:xfrm>
            <a:custGeom>
              <a:avLst/>
              <a:gdLst/>
              <a:ahLst/>
              <a:cxnLst/>
              <a:rect r="r" b="b" t="t" l="l"/>
              <a:pathLst>
                <a:path h="2371344" w="13560044">
                  <a:moveTo>
                    <a:pt x="0" y="360045"/>
                  </a:moveTo>
                  <a:cubicBezTo>
                    <a:pt x="0" y="161163"/>
                    <a:pt x="162560" y="0"/>
                    <a:pt x="363220" y="0"/>
                  </a:cubicBezTo>
                  <a:lnTo>
                    <a:pt x="13196824" y="0"/>
                  </a:lnTo>
                  <a:cubicBezTo>
                    <a:pt x="13397485" y="0"/>
                    <a:pt x="13560044" y="161163"/>
                    <a:pt x="13560044" y="360045"/>
                  </a:cubicBezTo>
                  <a:lnTo>
                    <a:pt x="13560044" y="2011299"/>
                  </a:lnTo>
                  <a:cubicBezTo>
                    <a:pt x="13560044" y="2210181"/>
                    <a:pt x="13397485" y="2371344"/>
                    <a:pt x="13196824" y="2371344"/>
                  </a:cubicBezTo>
                  <a:lnTo>
                    <a:pt x="363220" y="2371344"/>
                  </a:lnTo>
                  <a:cubicBezTo>
                    <a:pt x="162560" y="2371344"/>
                    <a:pt x="0" y="2210181"/>
                    <a:pt x="0" y="201129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585444" cy="2396744"/>
            </a:xfrm>
            <a:custGeom>
              <a:avLst/>
              <a:gdLst/>
              <a:ahLst/>
              <a:cxnLst/>
              <a:rect r="r" b="b" t="t" l="l"/>
              <a:pathLst>
                <a:path h="2396744" w="13585444">
                  <a:moveTo>
                    <a:pt x="0" y="372745"/>
                  </a:moveTo>
                  <a:cubicBezTo>
                    <a:pt x="0" y="166751"/>
                    <a:pt x="168402" y="0"/>
                    <a:pt x="375920" y="0"/>
                  </a:cubicBezTo>
                  <a:lnTo>
                    <a:pt x="13209524" y="0"/>
                  </a:lnTo>
                  <a:lnTo>
                    <a:pt x="13209524" y="12700"/>
                  </a:lnTo>
                  <a:lnTo>
                    <a:pt x="13209524" y="0"/>
                  </a:lnTo>
                  <a:cubicBezTo>
                    <a:pt x="13417042" y="0"/>
                    <a:pt x="13585444" y="166751"/>
                    <a:pt x="13585444" y="372745"/>
                  </a:cubicBezTo>
                  <a:lnTo>
                    <a:pt x="13572744" y="372745"/>
                  </a:lnTo>
                  <a:lnTo>
                    <a:pt x="13585444" y="372745"/>
                  </a:lnTo>
                  <a:lnTo>
                    <a:pt x="13585444" y="2023999"/>
                  </a:lnTo>
                  <a:lnTo>
                    <a:pt x="13572744" y="2023999"/>
                  </a:lnTo>
                  <a:lnTo>
                    <a:pt x="13585444" y="2023999"/>
                  </a:lnTo>
                  <a:cubicBezTo>
                    <a:pt x="13585444" y="2229993"/>
                    <a:pt x="13417042" y="2396744"/>
                    <a:pt x="13209524" y="2396744"/>
                  </a:cubicBezTo>
                  <a:lnTo>
                    <a:pt x="13209524" y="2384044"/>
                  </a:lnTo>
                  <a:lnTo>
                    <a:pt x="13209524" y="2396744"/>
                  </a:lnTo>
                  <a:lnTo>
                    <a:pt x="375920" y="2396744"/>
                  </a:lnTo>
                  <a:lnTo>
                    <a:pt x="375920" y="2384044"/>
                  </a:lnTo>
                  <a:lnTo>
                    <a:pt x="375920" y="2396744"/>
                  </a:lnTo>
                  <a:cubicBezTo>
                    <a:pt x="168402" y="2396744"/>
                    <a:pt x="0" y="2229993"/>
                    <a:pt x="0" y="2023999"/>
                  </a:cubicBezTo>
                  <a:lnTo>
                    <a:pt x="0" y="372745"/>
                  </a:lnTo>
                  <a:lnTo>
                    <a:pt x="12700" y="372745"/>
                  </a:lnTo>
                  <a:lnTo>
                    <a:pt x="0" y="372745"/>
                  </a:lnTo>
                  <a:moveTo>
                    <a:pt x="25400" y="372745"/>
                  </a:moveTo>
                  <a:lnTo>
                    <a:pt x="25400" y="2023999"/>
                  </a:lnTo>
                  <a:lnTo>
                    <a:pt x="12700" y="2023999"/>
                  </a:lnTo>
                  <a:lnTo>
                    <a:pt x="25400" y="2023999"/>
                  </a:lnTo>
                  <a:cubicBezTo>
                    <a:pt x="25400" y="2215769"/>
                    <a:pt x="182245" y="2371344"/>
                    <a:pt x="375920" y="2371344"/>
                  </a:cubicBezTo>
                  <a:lnTo>
                    <a:pt x="13209524" y="2371344"/>
                  </a:lnTo>
                  <a:cubicBezTo>
                    <a:pt x="13403199" y="2371344"/>
                    <a:pt x="13560044" y="2215769"/>
                    <a:pt x="13560044" y="2023999"/>
                  </a:cubicBezTo>
                  <a:lnTo>
                    <a:pt x="13560044" y="372745"/>
                  </a:lnTo>
                  <a:cubicBezTo>
                    <a:pt x="13560044" y="180975"/>
                    <a:pt x="13403199" y="25400"/>
                    <a:pt x="13209524" y="25400"/>
                  </a:cubicBezTo>
                  <a:lnTo>
                    <a:pt x="375920" y="25400"/>
                  </a:lnTo>
                  <a:lnTo>
                    <a:pt x="375920" y="12700"/>
                  </a:lnTo>
                  <a:lnTo>
                    <a:pt x="375920" y="25400"/>
                  </a:lnTo>
                  <a:cubicBezTo>
                    <a:pt x="182245" y="25400"/>
                    <a:pt x="25400" y="180975"/>
                    <a:pt x="25400" y="372745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28970" y="5832129"/>
            <a:ext cx="539953" cy="539953"/>
            <a:chOff x="0" y="0"/>
            <a:chExt cx="719938" cy="7199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19963" cy="719963"/>
            </a:xfrm>
            <a:custGeom>
              <a:avLst/>
              <a:gdLst/>
              <a:ahLst/>
              <a:cxnLst/>
              <a:rect r="r" b="b" t="t" l="l"/>
              <a:pathLst>
                <a:path h="719963" w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977503" y="5980509"/>
            <a:ext cx="242888" cy="242888"/>
          </a:xfrm>
          <a:custGeom>
            <a:avLst/>
            <a:gdLst/>
            <a:ahLst/>
            <a:cxnLst/>
            <a:rect r="r" b="b" t="t" l="l"/>
            <a:pathLst>
              <a:path h="242888" w="242888">
                <a:moveTo>
                  <a:pt x="0" y="0"/>
                </a:moveTo>
                <a:lnTo>
                  <a:pt x="242888" y="0"/>
                </a:lnTo>
                <a:lnTo>
                  <a:pt x="242888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847" t="0" r="-3847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28970" y="6542484"/>
            <a:ext cx="2117827" cy="27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Low Accuracy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8970" y="6857848"/>
            <a:ext cx="9772059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Traditional forecasting methods deliver inconsistent results and high risk of significant financial losses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20468" y="7582052"/>
            <a:ext cx="10189073" cy="1797548"/>
            <a:chOff x="0" y="0"/>
            <a:chExt cx="13585431" cy="23967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13560044" cy="2371344"/>
            </a:xfrm>
            <a:custGeom>
              <a:avLst/>
              <a:gdLst/>
              <a:ahLst/>
              <a:cxnLst/>
              <a:rect r="r" b="b" t="t" l="l"/>
              <a:pathLst>
                <a:path h="2371344" w="13560044">
                  <a:moveTo>
                    <a:pt x="0" y="360045"/>
                  </a:moveTo>
                  <a:cubicBezTo>
                    <a:pt x="0" y="161163"/>
                    <a:pt x="162560" y="0"/>
                    <a:pt x="363220" y="0"/>
                  </a:cubicBezTo>
                  <a:lnTo>
                    <a:pt x="13196824" y="0"/>
                  </a:lnTo>
                  <a:cubicBezTo>
                    <a:pt x="13397485" y="0"/>
                    <a:pt x="13560044" y="161163"/>
                    <a:pt x="13560044" y="360045"/>
                  </a:cubicBezTo>
                  <a:lnTo>
                    <a:pt x="13560044" y="2011299"/>
                  </a:lnTo>
                  <a:cubicBezTo>
                    <a:pt x="13560044" y="2210181"/>
                    <a:pt x="13397485" y="2371344"/>
                    <a:pt x="13196824" y="2371344"/>
                  </a:cubicBezTo>
                  <a:lnTo>
                    <a:pt x="363220" y="2371344"/>
                  </a:lnTo>
                  <a:cubicBezTo>
                    <a:pt x="162560" y="2371344"/>
                    <a:pt x="0" y="2210181"/>
                    <a:pt x="0" y="201129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585444" cy="2396744"/>
            </a:xfrm>
            <a:custGeom>
              <a:avLst/>
              <a:gdLst/>
              <a:ahLst/>
              <a:cxnLst/>
              <a:rect r="r" b="b" t="t" l="l"/>
              <a:pathLst>
                <a:path h="2396744" w="13585444">
                  <a:moveTo>
                    <a:pt x="0" y="372745"/>
                  </a:moveTo>
                  <a:cubicBezTo>
                    <a:pt x="0" y="166751"/>
                    <a:pt x="168402" y="0"/>
                    <a:pt x="375920" y="0"/>
                  </a:cubicBezTo>
                  <a:lnTo>
                    <a:pt x="13209524" y="0"/>
                  </a:lnTo>
                  <a:lnTo>
                    <a:pt x="13209524" y="12700"/>
                  </a:lnTo>
                  <a:lnTo>
                    <a:pt x="13209524" y="0"/>
                  </a:lnTo>
                  <a:cubicBezTo>
                    <a:pt x="13417042" y="0"/>
                    <a:pt x="13585444" y="166751"/>
                    <a:pt x="13585444" y="372745"/>
                  </a:cubicBezTo>
                  <a:lnTo>
                    <a:pt x="13572744" y="372745"/>
                  </a:lnTo>
                  <a:lnTo>
                    <a:pt x="13585444" y="372745"/>
                  </a:lnTo>
                  <a:lnTo>
                    <a:pt x="13585444" y="2023999"/>
                  </a:lnTo>
                  <a:lnTo>
                    <a:pt x="13572744" y="2023999"/>
                  </a:lnTo>
                  <a:lnTo>
                    <a:pt x="13585444" y="2023999"/>
                  </a:lnTo>
                  <a:cubicBezTo>
                    <a:pt x="13585444" y="2229993"/>
                    <a:pt x="13417042" y="2396744"/>
                    <a:pt x="13209524" y="2396744"/>
                  </a:cubicBezTo>
                  <a:lnTo>
                    <a:pt x="13209524" y="2384044"/>
                  </a:lnTo>
                  <a:lnTo>
                    <a:pt x="13209524" y="2396744"/>
                  </a:lnTo>
                  <a:lnTo>
                    <a:pt x="375920" y="2396744"/>
                  </a:lnTo>
                  <a:lnTo>
                    <a:pt x="375920" y="2384044"/>
                  </a:lnTo>
                  <a:lnTo>
                    <a:pt x="375920" y="2396744"/>
                  </a:lnTo>
                  <a:cubicBezTo>
                    <a:pt x="168402" y="2396744"/>
                    <a:pt x="0" y="2229993"/>
                    <a:pt x="0" y="2023999"/>
                  </a:cubicBezTo>
                  <a:lnTo>
                    <a:pt x="0" y="372745"/>
                  </a:lnTo>
                  <a:lnTo>
                    <a:pt x="12700" y="372745"/>
                  </a:lnTo>
                  <a:lnTo>
                    <a:pt x="0" y="372745"/>
                  </a:lnTo>
                  <a:moveTo>
                    <a:pt x="25400" y="372745"/>
                  </a:moveTo>
                  <a:lnTo>
                    <a:pt x="25400" y="2023999"/>
                  </a:lnTo>
                  <a:lnTo>
                    <a:pt x="12700" y="2023999"/>
                  </a:lnTo>
                  <a:lnTo>
                    <a:pt x="25400" y="2023999"/>
                  </a:lnTo>
                  <a:cubicBezTo>
                    <a:pt x="25400" y="2215769"/>
                    <a:pt x="182245" y="2371344"/>
                    <a:pt x="375920" y="2371344"/>
                  </a:cubicBezTo>
                  <a:lnTo>
                    <a:pt x="13209524" y="2371344"/>
                  </a:lnTo>
                  <a:cubicBezTo>
                    <a:pt x="13403199" y="2371344"/>
                    <a:pt x="13560044" y="2215769"/>
                    <a:pt x="13560044" y="2023999"/>
                  </a:cubicBezTo>
                  <a:lnTo>
                    <a:pt x="13560044" y="372745"/>
                  </a:lnTo>
                  <a:cubicBezTo>
                    <a:pt x="13560044" y="180975"/>
                    <a:pt x="13403199" y="25400"/>
                    <a:pt x="13209524" y="25400"/>
                  </a:cubicBezTo>
                  <a:lnTo>
                    <a:pt x="375920" y="25400"/>
                  </a:lnTo>
                  <a:lnTo>
                    <a:pt x="375920" y="12700"/>
                  </a:lnTo>
                  <a:lnTo>
                    <a:pt x="375920" y="25400"/>
                  </a:lnTo>
                  <a:cubicBezTo>
                    <a:pt x="182245" y="25400"/>
                    <a:pt x="25400" y="180975"/>
                    <a:pt x="25400" y="372745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828970" y="7790555"/>
            <a:ext cx="539953" cy="539953"/>
            <a:chOff x="0" y="0"/>
            <a:chExt cx="719938" cy="7199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19963" cy="719963"/>
            </a:xfrm>
            <a:custGeom>
              <a:avLst/>
              <a:gdLst/>
              <a:ahLst/>
              <a:cxnLst/>
              <a:rect r="r" b="b" t="t" l="l"/>
              <a:pathLst>
                <a:path h="719963" w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977503" y="7938935"/>
            <a:ext cx="242888" cy="242888"/>
          </a:xfrm>
          <a:custGeom>
            <a:avLst/>
            <a:gdLst/>
            <a:ahLst/>
            <a:cxnLst/>
            <a:rect r="r" b="b" t="t" l="l"/>
            <a:pathLst>
              <a:path h="242888" w="242888">
                <a:moveTo>
                  <a:pt x="0" y="0"/>
                </a:moveTo>
                <a:lnTo>
                  <a:pt x="242888" y="0"/>
                </a:lnTo>
                <a:lnTo>
                  <a:pt x="242888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5768" t="0" r="-5768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28970" y="8500910"/>
            <a:ext cx="2117827" cy="27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Lack of Intelligence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8970" y="8816283"/>
            <a:ext cx="9772059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Existing tools lack adaptive learning capabilities and intelligent pattern recognition essential for modern trading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10180" y="1144038"/>
            <a:ext cx="5745366" cy="66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Introducing PipDynamics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0180" y="1871510"/>
            <a:ext cx="4751184" cy="3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Your AI-Powered Forex Trading Assistant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610180" y="2528888"/>
            <a:ext cx="1074534" cy="1562252"/>
          </a:xfrm>
          <a:custGeom>
            <a:avLst/>
            <a:gdLst/>
            <a:ahLst/>
            <a:cxnLst/>
            <a:rect r="r" b="b" t="t" l="l"/>
            <a:pathLst>
              <a:path h="1562252" w="1074534">
                <a:moveTo>
                  <a:pt x="0" y="0"/>
                </a:moveTo>
                <a:lnTo>
                  <a:pt x="1074534" y="0"/>
                </a:lnTo>
                <a:lnTo>
                  <a:pt x="1074534" y="1562252"/>
                </a:lnTo>
                <a:lnTo>
                  <a:pt x="0" y="1562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" t="0" r="-8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99627" y="2724741"/>
            <a:ext cx="2528440" cy="3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Advanced ML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9627" y="3131496"/>
            <a:ext cx="8636203" cy="74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Leverages cutting-edge algorithms including LSTM neural networks and Random Forest ensembles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610180" y="4091140"/>
            <a:ext cx="1074534" cy="1289447"/>
          </a:xfrm>
          <a:custGeom>
            <a:avLst/>
            <a:gdLst/>
            <a:ahLst/>
            <a:cxnLst/>
            <a:rect r="r" b="b" t="t" l="l"/>
            <a:pathLst>
              <a:path h="1289447" w="1074534">
                <a:moveTo>
                  <a:pt x="0" y="0"/>
                </a:moveTo>
                <a:lnTo>
                  <a:pt x="1074534" y="0"/>
                </a:lnTo>
                <a:lnTo>
                  <a:pt x="1074534" y="1289447"/>
                </a:lnTo>
                <a:lnTo>
                  <a:pt x="0" y="128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" t="0" r="-22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99627" y="4286993"/>
            <a:ext cx="2528440" cy="3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Pattern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9627" y="4693739"/>
            <a:ext cx="8636203" cy="40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Analyzes vast historical forex datasets to identify meaningful trends and market signals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610180" y="5380587"/>
            <a:ext cx="1074534" cy="1289447"/>
          </a:xfrm>
          <a:custGeom>
            <a:avLst/>
            <a:gdLst/>
            <a:ahLst/>
            <a:cxnLst/>
            <a:rect r="r" b="b" t="t" l="l"/>
            <a:pathLst>
              <a:path h="1289447" w="1074534">
                <a:moveTo>
                  <a:pt x="0" y="0"/>
                </a:moveTo>
                <a:lnTo>
                  <a:pt x="1074534" y="0"/>
                </a:lnTo>
                <a:lnTo>
                  <a:pt x="1074534" y="1289447"/>
                </a:lnTo>
                <a:lnTo>
                  <a:pt x="0" y="1289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" t="0" r="-22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899627" y="5576440"/>
            <a:ext cx="2575922" cy="3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Attention Mechanisms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99627" y="5983186"/>
            <a:ext cx="8636203" cy="40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Filters market noise using attention-based architectures inspired by latest research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7610180" y="6670034"/>
            <a:ext cx="1074534" cy="1289447"/>
          </a:xfrm>
          <a:custGeom>
            <a:avLst/>
            <a:gdLst/>
            <a:ahLst/>
            <a:cxnLst/>
            <a:rect r="r" b="b" t="t" l="l"/>
            <a:pathLst>
              <a:path h="1289447" w="1074534">
                <a:moveTo>
                  <a:pt x="0" y="0"/>
                </a:moveTo>
                <a:lnTo>
                  <a:pt x="1074534" y="0"/>
                </a:lnTo>
                <a:lnTo>
                  <a:pt x="1074534" y="1289447"/>
                </a:lnTo>
                <a:lnTo>
                  <a:pt x="0" y="1289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" t="0" r="-22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899627" y="6865887"/>
            <a:ext cx="2528440" cy="3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Actionable Signals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9627" y="7272633"/>
            <a:ext cx="8636203" cy="40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Delivers clear Buy, Sell, or Hold recommendations to optimize timing and reduce risk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610180" y="8201177"/>
            <a:ext cx="9925641" cy="913209"/>
            <a:chOff x="0" y="0"/>
            <a:chExt cx="13234187" cy="12176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234288" cy="1217676"/>
            </a:xfrm>
            <a:custGeom>
              <a:avLst/>
              <a:gdLst/>
              <a:ahLst/>
              <a:cxnLst/>
              <a:rect r="r" b="b" t="t" l="l"/>
              <a:pathLst>
                <a:path h="1217676" w="13234288">
                  <a:moveTo>
                    <a:pt x="0" y="429895"/>
                  </a:moveTo>
                  <a:cubicBezTo>
                    <a:pt x="0" y="192405"/>
                    <a:pt x="192405" y="0"/>
                    <a:pt x="429895" y="0"/>
                  </a:cubicBezTo>
                  <a:lnTo>
                    <a:pt x="12804394" y="0"/>
                  </a:lnTo>
                  <a:cubicBezTo>
                    <a:pt x="13041757" y="0"/>
                    <a:pt x="13234288" y="192405"/>
                    <a:pt x="13234288" y="429895"/>
                  </a:cubicBezTo>
                  <a:lnTo>
                    <a:pt x="13234288" y="787781"/>
                  </a:lnTo>
                  <a:cubicBezTo>
                    <a:pt x="13234288" y="1025144"/>
                    <a:pt x="13041885" y="1217676"/>
                    <a:pt x="12804394" y="1217676"/>
                  </a:cubicBezTo>
                  <a:lnTo>
                    <a:pt x="429895" y="1217676"/>
                  </a:lnTo>
                  <a:cubicBezTo>
                    <a:pt x="192405" y="1217676"/>
                    <a:pt x="0" y="1025144"/>
                    <a:pt x="0" y="787781"/>
                  </a:cubicBezTo>
                  <a:close/>
                </a:path>
              </a:pathLst>
            </a:custGeom>
            <a:solidFill>
              <a:srgbClr val="B7C2F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7825083" y="8529342"/>
            <a:ext cx="268634" cy="214903"/>
          </a:xfrm>
          <a:custGeom>
            <a:avLst/>
            <a:gdLst/>
            <a:ahLst/>
            <a:cxnLst/>
            <a:rect r="r" b="b" t="t" l="l"/>
            <a:pathLst>
              <a:path h="214903" w="268634">
                <a:moveTo>
                  <a:pt x="0" y="0"/>
                </a:moveTo>
                <a:lnTo>
                  <a:pt x="268633" y="0"/>
                </a:lnTo>
                <a:lnTo>
                  <a:pt x="268633" y="214903"/>
                </a:lnTo>
                <a:lnTo>
                  <a:pt x="0" y="214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338" r="0" b="-134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308629" y="8412661"/>
            <a:ext cx="9012288" cy="40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Result:</a:t>
            </a:r>
            <a:r>
              <a:rPr lang="en-US" sz="168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Faster decisions, reduced emotional bias, and data-driven trading confidence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52488" y="641299"/>
            <a:ext cx="5731669" cy="74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Objectives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852488" y="2025548"/>
            <a:ext cx="7135568" cy="7135568"/>
          </a:xfrm>
          <a:custGeom>
            <a:avLst/>
            <a:gdLst/>
            <a:ahLst/>
            <a:cxnLst/>
            <a:rect r="r" b="b" t="t" l="l"/>
            <a:pathLst>
              <a:path h="7135568" w="7135568">
                <a:moveTo>
                  <a:pt x="0" y="0"/>
                </a:moveTo>
                <a:lnTo>
                  <a:pt x="7135568" y="0"/>
                </a:lnTo>
                <a:lnTo>
                  <a:pt x="7135568" y="7135568"/>
                </a:lnTo>
                <a:lnTo>
                  <a:pt x="0" y="713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77415" y="2011261"/>
            <a:ext cx="576558" cy="576558"/>
            <a:chOff x="0" y="0"/>
            <a:chExt cx="768744" cy="768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730631" cy="730631"/>
            </a:xfrm>
            <a:custGeom>
              <a:avLst/>
              <a:gdLst/>
              <a:ahLst/>
              <a:cxnLst/>
              <a:rect r="r" b="b" t="t" l="l"/>
              <a:pathLst>
                <a:path h="730631" w="730631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631" y="163576"/>
                    <a:pt x="730631" y="365379"/>
                  </a:cubicBezTo>
                  <a:cubicBezTo>
                    <a:pt x="730631" y="567182"/>
                    <a:pt x="567055" y="730631"/>
                    <a:pt x="365379" y="730631"/>
                  </a:cubicBezTo>
                  <a:cubicBezTo>
                    <a:pt x="163703" y="730631"/>
                    <a:pt x="0" y="567055"/>
                    <a:pt x="0" y="36537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8731" cy="768858"/>
            </a:xfrm>
            <a:custGeom>
              <a:avLst/>
              <a:gdLst/>
              <a:ahLst/>
              <a:cxnLst/>
              <a:rect r="r" b="b" t="t" l="l"/>
              <a:pathLst>
                <a:path h="768858" w="768731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646" y="0"/>
                    <a:pt x="768731" y="172085"/>
                    <a:pt x="768731" y="384429"/>
                  </a:cubicBezTo>
                  <a:cubicBezTo>
                    <a:pt x="768731" y="392684"/>
                    <a:pt x="763524" y="399923"/>
                    <a:pt x="755650" y="402463"/>
                  </a:cubicBezTo>
                  <a:lnTo>
                    <a:pt x="749681" y="384429"/>
                  </a:lnTo>
                  <a:lnTo>
                    <a:pt x="768731" y="384429"/>
                  </a:lnTo>
                  <a:cubicBezTo>
                    <a:pt x="768731" y="596773"/>
                    <a:pt x="596646" y="768858"/>
                    <a:pt x="384302" y="768858"/>
                  </a:cubicBezTo>
                  <a:lnTo>
                    <a:pt x="384302" y="749808"/>
                  </a:lnTo>
                  <a:lnTo>
                    <a:pt x="384302" y="768858"/>
                  </a:lnTo>
                  <a:cubicBezTo>
                    <a:pt x="172085" y="768731"/>
                    <a:pt x="0" y="596646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564"/>
                    <a:pt x="193167" y="730631"/>
                    <a:pt x="384429" y="730631"/>
                  </a:cubicBezTo>
                  <a:cubicBezTo>
                    <a:pt x="575691" y="730631"/>
                    <a:pt x="730631" y="575564"/>
                    <a:pt x="730631" y="384429"/>
                  </a:cubicBezTo>
                  <a:cubicBezTo>
                    <a:pt x="730631" y="376174"/>
                    <a:pt x="735838" y="368935"/>
                    <a:pt x="743712" y="366395"/>
                  </a:cubicBezTo>
                  <a:lnTo>
                    <a:pt x="749681" y="384429"/>
                  </a:lnTo>
                  <a:lnTo>
                    <a:pt x="730631" y="384429"/>
                  </a:lnTo>
                  <a:cubicBezTo>
                    <a:pt x="730631" y="193167"/>
                    <a:pt x="575564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693791" y="2141782"/>
            <a:ext cx="343795" cy="37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3163" y="2090147"/>
            <a:ext cx="4048277" cy="37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Harness AI for Market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3163" y="2644226"/>
            <a:ext cx="8061722" cy="8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Deploy machine learning to analyze and predict forex market trends with unprecedented accuracy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577415" y="3963295"/>
            <a:ext cx="576558" cy="576558"/>
            <a:chOff x="0" y="0"/>
            <a:chExt cx="768744" cy="768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050" y="19050"/>
              <a:ext cx="730631" cy="730631"/>
            </a:xfrm>
            <a:custGeom>
              <a:avLst/>
              <a:gdLst/>
              <a:ahLst/>
              <a:cxnLst/>
              <a:rect r="r" b="b" t="t" l="l"/>
              <a:pathLst>
                <a:path h="730631" w="730631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631" y="163576"/>
                    <a:pt x="730631" y="365379"/>
                  </a:cubicBezTo>
                  <a:cubicBezTo>
                    <a:pt x="730631" y="567182"/>
                    <a:pt x="567055" y="730631"/>
                    <a:pt x="365379" y="730631"/>
                  </a:cubicBezTo>
                  <a:cubicBezTo>
                    <a:pt x="163703" y="730631"/>
                    <a:pt x="0" y="567055"/>
                    <a:pt x="0" y="36537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8731" cy="768858"/>
            </a:xfrm>
            <a:custGeom>
              <a:avLst/>
              <a:gdLst/>
              <a:ahLst/>
              <a:cxnLst/>
              <a:rect r="r" b="b" t="t" l="l"/>
              <a:pathLst>
                <a:path h="768858" w="768731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646" y="0"/>
                    <a:pt x="768731" y="172085"/>
                    <a:pt x="768731" y="384429"/>
                  </a:cubicBezTo>
                  <a:cubicBezTo>
                    <a:pt x="768731" y="392684"/>
                    <a:pt x="763524" y="399923"/>
                    <a:pt x="755650" y="402463"/>
                  </a:cubicBezTo>
                  <a:lnTo>
                    <a:pt x="749681" y="384429"/>
                  </a:lnTo>
                  <a:lnTo>
                    <a:pt x="768731" y="384429"/>
                  </a:lnTo>
                  <a:cubicBezTo>
                    <a:pt x="768731" y="596773"/>
                    <a:pt x="596646" y="768858"/>
                    <a:pt x="384302" y="768858"/>
                  </a:cubicBezTo>
                  <a:lnTo>
                    <a:pt x="384302" y="749808"/>
                  </a:lnTo>
                  <a:lnTo>
                    <a:pt x="384302" y="768858"/>
                  </a:lnTo>
                  <a:cubicBezTo>
                    <a:pt x="172085" y="768731"/>
                    <a:pt x="0" y="596646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564"/>
                    <a:pt x="193167" y="730631"/>
                    <a:pt x="384429" y="730631"/>
                  </a:cubicBezTo>
                  <a:cubicBezTo>
                    <a:pt x="575691" y="730631"/>
                    <a:pt x="730631" y="575564"/>
                    <a:pt x="730631" y="384429"/>
                  </a:cubicBezTo>
                  <a:cubicBezTo>
                    <a:pt x="730631" y="376174"/>
                    <a:pt x="735838" y="368935"/>
                    <a:pt x="743712" y="366395"/>
                  </a:cubicBezTo>
                  <a:lnTo>
                    <a:pt x="749681" y="384429"/>
                  </a:lnTo>
                  <a:lnTo>
                    <a:pt x="730631" y="384429"/>
                  </a:lnTo>
                  <a:cubicBezTo>
                    <a:pt x="730631" y="193167"/>
                    <a:pt x="575564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693791" y="4093816"/>
            <a:ext cx="343795" cy="37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3163" y="4042172"/>
            <a:ext cx="4853283" cy="37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Automate Trading 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3163" y="4596260"/>
            <a:ext cx="8061722" cy="8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Deliver intelligent, automated signals that guide traders toward optimal entry and exit points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577415" y="5915320"/>
            <a:ext cx="576558" cy="576558"/>
            <a:chOff x="0" y="0"/>
            <a:chExt cx="768744" cy="768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730631" cy="730631"/>
            </a:xfrm>
            <a:custGeom>
              <a:avLst/>
              <a:gdLst/>
              <a:ahLst/>
              <a:cxnLst/>
              <a:rect r="r" b="b" t="t" l="l"/>
              <a:pathLst>
                <a:path h="730631" w="730631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631" y="163576"/>
                    <a:pt x="730631" y="365379"/>
                  </a:cubicBezTo>
                  <a:cubicBezTo>
                    <a:pt x="730631" y="567182"/>
                    <a:pt x="567055" y="730631"/>
                    <a:pt x="365379" y="730631"/>
                  </a:cubicBezTo>
                  <a:cubicBezTo>
                    <a:pt x="163703" y="730631"/>
                    <a:pt x="0" y="567055"/>
                    <a:pt x="0" y="36537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8731" cy="768858"/>
            </a:xfrm>
            <a:custGeom>
              <a:avLst/>
              <a:gdLst/>
              <a:ahLst/>
              <a:cxnLst/>
              <a:rect r="r" b="b" t="t" l="l"/>
              <a:pathLst>
                <a:path h="768858" w="768731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646" y="0"/>
                    <a:pt x="768731" y="172085"/>
                    <a:pt x="768731" y="384429"/>
                  </a:cubicBezTo>
                  <a:cubicBezTo>
                    <a:pt x="768731" y="392684"/>
                    <a:pt x="763524" y="399923"/>
                    <a:pt x="755650" y="402463"/>
                  </a:cubicBezTo>
                  <a:lnTo>
                    <a:pt x="749681" y="384429"/>
                  </a:lnTo>
                  <a:lnTo>
                    <a:pt x="768731" y="384429"/>
                  </a:lnTo>
                  <a:cubicBezTo>
                    <a:pt x="768731" y="596773"/>
                    <a:pt x="596646" y="768858"/>
                    <a:pt x="384302" y="768858"/>
                  </a:cubicBezTo>
                  <a:lnTo>
                    <a:pt x="384302" y="749808"/>
                  </a:lnTo>
                  <a:lnTo>
                    <a:pt x="384302" y="768858"/>
                  </a:lnTo>
                  <a:cubicBezTo>
                    <a:pt x="172085" y="768731"/>
                    <a:pt x="0" y="596646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564"/>
                    <a:pt x="193167" y="730631"/>
                    <a:pt x="384429" y="730631"/>
                  </a:cubicBezTo>
                  <a:cubicBezTo>
                    <a:pt x="575691" y="730631"/>
                    <a:pt x="730631" y="575564"/>
                    <a:pt x="730631" y="384429"/>
                  </a:cubicBezTo>
                  <a:cubicBezTo>
                    <a:pt x="730631" y="376174"/>
                    <a:pt x="735838" y="368935"/>
                    <a:pt x="743712" y="366395"/>
                  </a:cubicBezTo>
                  <a:lnTo>
                    <a:pt x="749681" y="384429"/>
                  </a:lnTo>
                  <a:lnTo>
                    <a:pt x="730631" y="384429"/>
                  </a:lnTo>
                  <a:cubicBezTo>
                    <a:pt x="730631" y="193167"/>
                    <a:pt x="575564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693791" y="6045841"/>
            <a:ext cx="343795" cy="37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3163" y="5994197"/>
            <a:ext cx="3361734" cy="37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Enhance Decision-Making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83163" y="6548285"/>
            <a:ext cx="8061722" cy="8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Reduce emotional bias and improve trader confidence through objective, data-backed insights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77415" y="7867355"/>
            <a:ext cx="576558" cy="576558"/>
            <a:chOff x="0" y="0"/>
            <a:chExt cx="768744" cy="7687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730631" cy="730631"/>
            </a:xfrm>
            <a:custGeom>
              <a:avLst/>
              <a:gdLst/>
              <a:ahLst/>
              <a:cxnLst/>
              <a:rect r="r" b="b" t="t" l="l"/>
              <a:pathLst>
                <a:path h="730631" w="730631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631" y="163576"/>
                    <a:pt x="730631" y="365379"/>
                  </a:cubicBezTo>
                  <a:cubicBezTo>
                    <a:pt x="730631" y="567182"/>
                    <a:pt x="567055" y="730631"/>
                    <a:pt x="365379" y="730631"/>
                  </a:cubicBezTo>
                  <a:cubicBezTo>
                    <a:pt x="163703" y="730631"/>
                    <a:pt x="0" y="567055"/>
                    <a:pt x="0" y="365379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8731" cy="768858"/>
            </a:xfrm>
            <a:custGeom>
              <a:avLst/>
              <a:gdLst/>
              <a:ahLst/>
              <a:cxnLst/>
              <a:rect r="r" b="b" t="t" l="l"/>
              <a:pathLst>
                <a:path h="768858" w="768731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646" y="0"/>
                    <a:pt x="768731" y="172085"/>
                    <a:pt x="768731" y="384429"/>
                  </a:cubicBezTo>
                  <a:cubicBezTo>
                    <a:pt x="768731" y="392684"/>
                    <a:pt x="763524" y="399923"/>
                    <a:pt x="755650" y="402463"/>
                  </a:cubicBezTo>
                  <a:lnTo>
                    <a:pt x="749681" y="384429"/>
                  </a:lnTo>
                  <a:lnTo>
                    <a:pt x="768731" y="384429"/>
                  </a:lnTo>
                  <a:cubicBezTo>
                    <a:pt x="768731" y="596773"/>
                    <a:pt x="596646" y="768858"/>
                    <a:pt x="384302" y="768858"/>
                  </a:cubicBezTo>
                  <a:lnTo>
                    <a:pt x="384302" y="749808"/>
                  </a:lnTo>
                  <a:lnTo>
                    <a:pt x="384302" y="768858"/>
                  </a:lnTo>
                  <a:cubicBezTo>
                    <a:pt x="172085" y="768731"/>
                    <a:pt x="0" y="596646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564"/>
                    <a:pt x="193167" y="730631"/>
                    <a:pt x="384429" y="730631"/>
                  </a:cubicBezTo>
                  <a:cubicBezTo>
                    <a:pt x="575691" y="730631"/>
                    <a:pt x="730631" y="575564"/>
                    <a:pt x="730631" y="384429"/>
                  </a:cubicBezTo>
                  <a:cubicBezTo>
                    <a:pt x="730631" y="376174"/>
                    <a:pt x="735838" y="368935"/>
                    <a:pt x="743712" y="366395"/>
                  </a:cubicBezTo>
                  <a:lnTo>
                    <a:pt x="749681" y="384429"/>
                  </a:lnTo>
                  <a:lnTo>
                    <a:pt x="730631" y="384429"/>
                  </a:lnTo>
                  <a:cubicBezTo>
                    <a:pt x="730631" y="193167"/>
                    <a:pt x="575564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8693791" y="7997876"/>
            <a:ext cx="343795" cy="37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3163" y="7946231"/>
            <a:ext cx="3075232" cy="37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Enable Rapid Response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83163" y="8500320"/>
            <a:ext cx="8061722" cy="8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Process market changes in real-time, allowing traders to react faster than ever before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9" y="1489177"/>
            <a:ext cx="7516263" cy="9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Methodology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9" y="2910478"/>
            <a:ext cx="299142" cy="45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Nunito Light"/>
                <a:ea typeface="Nunito Light"/>
                <a:cs typeface="Nunito Light"/>
                <a:sym typeface="Nunito Light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59" y="3466652"/>
            <a:ext cx="5198421" cy="38100"/>
            <a:chOff x="0" y="0"/>
            <a:chExt cx="6931228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31279" cy="50800"/>
            </a:xfrm>
            <a:custGeom>
              <a:avLst/>
              <a:gdLst/>
              <a:ahLst/>
              <a:cxnLst/>
              <a:rect r="r" b="b" t="t" l="l"/>
              <a:pathLst>
                <a:path h="50800" w="6931279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47159" y="3673373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Data Collection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9" y="4216603"/>
            <a:ext cx="5198421" cy="153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Gather comprehensive historical and real-time forex data from multiple reliable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4713" y="2910478"/>
            <a:ext cx="299142" cy="45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Nunito Light"/>
                <a:ea typeface="Nunito Light"/>
                <a:cs typeface="Nunito Light"/>
                <a:sym typeface="Nunito Light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44713" y="3466652"/>
            <a:ext cx="5198421" cy="38100"/>
            <a:chOff x="0" y="0"/>
            <a:chExt cx="693122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31279" cy="50800"/>
            </a:xfrm>
            <a:custGeom>
              <a:avLst/>
              <a:gdLst/>
              <a:ahLst/>
              <a:cxnLst/>
              <a:rect r="r" b="b" t="t" l="l"/>
              <a:pathLst>
                <a:path h="50800" w="6931279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544713" y="3673373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Data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44713" y="4216603"/>
            <a:ext cx="5198421" cy="153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Clean and normalize data, removing noise, outliers, and inconsistencies to ensure quality inputs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42277" y="2910478"/>
            <a:ext cx="299142" cy="45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Nunito Light"/>
                <a:ea typeface="Nunito Light"/>
                <a:cs typeface="Nunito Light"/>
                <a:sym typeface="Nunito Light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2277" y="3466652"/>
            <a:ext cx="5198564" cy="38100"/>
            <a:chOff x="0" y="0"/>
            <a:chExt cx="6931419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31406" cy="50800"/>
            </a:xfrm>
            <a:custGeom>
              <a:avLst/>
              <a:gdLst/>
              <a:ahLst/>
              <a:cxnLst/>
              <a:rect r="r" b="b" t="t" l="l"/>
              <a:pathLst>
                <a:path h="50800" w="6931406">
                  <a:moveTo>
                    <a:pt x="0" y="0"/>
                  </a:moveTo>
                  <a:lnTo>
                    <a:pt x="6931406" y="0"/>
                  </a:lnTo>
                  <a:lnTo>
                    <a:pt x="693140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042277" y="3673373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Feature Extraction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2277" y="4216603"/>
            <a:ext cx="5198564" cy="153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Engineer relevant features that capture temporal patterns, market dynamics, and cross-currency relationships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159" y="6185897"/>
            <a:ext cx="299142" cy="45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Nunito Light"/>
                <a:ea typeface="Nunito Light"/>
                <a:cs typeface="Nunito Light"/>
                <a:sym typeface="Nunito Light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47159" y="6742062"/>
            <a:ext cx="7947269" cy="38100"/>
            <a:chOff x="0" y="0"/>
            <a:chExt cx="10596359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96372" cy="50800"/>
            </a:xfrm>
            <a:custGeom>
              <a:avLst/>
              <a:gdLst/>
              <a:ahLst/>
              <a:cxnLst/>
              <a:rect r="r" b="b" t="t" l="l"/>
              <a:pathLst>
                <a:path h="50800" w="10596372">
                  <a:moveTo>
                    <a:pt x="0" y="0"/>
                  </a:moveTo>
                  <a:lnTo>
                    <a:pt x="10596372" y="0"/>
                  </a:lnTo>
                  <a:lnTo>
                    <a:pt x="105963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047159" y="6948783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Model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7159" y="7492003"/>
            <a:ext cx="7947269" cy="105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Train attention-based LSTM networks and ensemble methods on prepared datasets to learn complex patterns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93571" y="6185897"/>
            <a:ext cx="299142" cy="45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Nunito Light"/>
                <a:ea typeface="Nunito Light"/>
                <a:cs typeface="Nunito Light"/>
                <a:sym typeface="Nunito Light"/>
              </a:rPr>
              <a:t>05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93571" y="6742062"/>
            <a:ext cx="7947269" cy="38100"/>
            <a:chOff x="0" y="0"/>
            <a:chExt cx="10596359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96372" cy="50800"/>
            </a:xfrm>
            <a:custGeom>
              <a:avLst/>
              <a:gdLst/>
              <a:ahLst/>
              <a:cxnLst/>
              <a:rect r="r" b="b" t="t" l="l"/>
              <a:pathLst>
                <a:path h="50800" w="10596372">
                  <a:moveTo>
                    <a:pt x="0" y="0"/>
                  </a:moveTo>
                  <a:lnTo>
                    <a:pt x="10596372" y="0"/>
                  </a:lnTo>
                  <a:lnTo>
                    <a:pt x="1059637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9293571" y="6948783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Prediction &amp; Signals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3571" y="7492003"/>
            <a:ext cx="7947269" cy="105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Generate accurate price movement forecasts and translate them into actionable Buy/Sell/Hold recommendations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9" y="1658093"/>
            <a:ext cx="7040613" cy="9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Tools &amp; Technologies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9" y="3520078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Python Programming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9" y="4063308"/>
            <a:ext cx="3767880" cy="201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Core development language enabling rapid prototyping and extensive ML library support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9039" y="3520078"/>
            <a:ext cx="3520230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Essential Libraries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9039" y="4063308"/>
            <a:ext cx="3767880" cy="201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NumPy for numerical computing, Pandas for data manipulation, Scikit-learn for ML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0928" y="3520078"/>
            <a:ext cx="3767880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Deep Learning Frameworks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0928" y="4503239"/>
            <a:ext cx="3767880" cy="201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TensorFlow and Keras for building and training LSTM neural networks with attention mechanisms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2817" y="3520078"/>
            <a:ext cx="3768033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Development 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72817" y="4503239"/>
            <a:ext cx="3768033" cy="201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Jupyter Notebook for interactive development, experimentation, and visualization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7159" y="6850113"/>
            <a:ext cx="16193691" cy="1750219"/>
            <a:chOff x="0" y="0"/>
            <a:chExt cx="21591588" cy="23336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91524" cy="2333498"/>
            </a:xfrm>
            <a:custGeom>
              <a:avLst/>
              <a:gdLst/>
              <a:ahLst/>
              <a:cxnLst/>
              <a:rect r="r" b="b" t="t" l="l"/>
              <a:pathLst>
                <a:path h="2333498" w="21591524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lnTo>
                    <a:pt x="20993100" y="0"/>
                  </a:lnTo>
                  <a:cubicBezTo>
                    <a:pt x="21323681" y="0"/>
                    <a:pt x="21591524" y="267970"/>
                    <a:pt x="21591524" y="598424"/>
                  </a:cubicBezTo>
                  <a:lnTo>
                    <a:pt x="21591524" y="1735074"/>
                  </a:lnTo>
                  <a:cubicBezTo>
                    <a:pt x="21591524" y="2065655"/>
                    <a:pt x="21323554" y="2333498"/>
                    <a:pt x="20993100" y="2333498"/>
                  </a:cubicBezTo>
                  <a:lnTo>
                    <a:pt x="598424" y="2333498"/>
                  </a:lnTo>
                  <a:cubicBezTo>
                    <a:pt x="267970" y="2333625"/>
                    <a:pt x="0" y="2065655"/>
                    <a:pt x="0" y="1735201"/>
                  </a:cubicBezTo>
                  <a:close/>
                </a:path>
              </a:pathLst>
            </a:custGeom>
            <a:solidFill>
              <a:srgbClr val="B7C2F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346302" y="7305084"/>
            <a:ext cx="374009" cy="299142"/>
          </a:xfrm>
          <a:custGeom>
            <a:avLst/>
            <a:gdLst/>
            <a:ahLst/>
            <a:cxnLst/>
            <a:rect r="r" b="b" t="t" l="l"/>
            <a:pathLst>
              <a:path h="299142" w="374009">
                <a:moveTo>
                  <a:pt x="0" y="0"/>
                </a:moveTo>
                <a:lnTo>
                  <a:pt x="374008" y="0"/>
                </a:lnTo>
                <a:lnTo>
                  <a:pt x="374008" y="299143"/>
                </a:lnTo>
                <a:lnTo>
                  <a:pt x="0" y="2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3" t="0" r="-31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19452" y="7128720"/>
            <a:ext cx="14922256" cy="105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Future Integration:</a:t>
            </a: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Real-time data feeds, automated execution platforms, and continuous model updating capabilities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351637"/>
          </a:xfrm>
          <a:custGeom>
            <a:avLst/>
            <a:gdLst/>
            <a:ahLst/>
            <a:cxnLst/>
            <a:rect r="r" b="b" t="t" l="l"/>
            <a:pathLst>
              <a:path h="2351637" w="18288000">
                <a:moveTo>
                  <a:pt x="0" y="0"/>
                </a:moveTo>
                <a:lnTo>
                  <a:pt x="18288000" y="0"/>
                </a:lnTo>
                <a:lnTo>
                  <a:pt x="18288000" y="2351637"/>
                </a:lnTo>
                <a:lnTo>
                  <a:pt x="0" y="235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" r="0" b="-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416" y="2849909"/>
            <a:ext cx="6577755" cy="57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Expected Impact &amp; Future 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416" y="3903164"/>
            <a:ext cx="5500240" cy="5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24/7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2290" y="4644781"/>
            <a:ext cx="3092501" cy="2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sz="1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Automated Trading Assistance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8416" y="4976965"/>
            <a:ext cx="5500240" cy="6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Continuous monitoring and signal generation without human fatigue or emotional interference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3809" y="3903164"/>
            <a:ext cx="5500240" cy="5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85%+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7309" y="4644781"/>
            <a:ext cx="2213219" cy="2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sz="1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Prediction 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3809" y="4976965"/>
            <a:ext cx="5500240" cy="6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Performance comparable to professional traders, validated by recent machine learning 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9192" y="3903164"/>
            <a:ext cx="5500240" cy="5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70%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72702" y="4644781"/>
            <a:ext cx="2213219" cy="2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sz="1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Risk Reduction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9192" y="4976965"/>
            <a:ext cx="5500240" cy="6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Significant decrease in emotional trading errors and improved timing of market entries and exits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8416" y="5918149"/>
            <a:ext cx="3179559" cy="34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Applications &amp; Next Steps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416" y="6720478"/>
            <a:ext cx="2213219" cy="2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Who Benefits?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416" y="7127977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Individual forex traders seeking competitive advantage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416" y="7494689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Financial analysts requiring rapid market 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416" y="7861402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Trading platforms integrating AI-powered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416" y="8228114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Institutional investors optimizing currency portfolios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3020" y="6720478"/>
            <a:ext cx="2213219" cy="2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Future Roadmap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3020" y="7127977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Real-time deployment with live market integration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83020" y="7494689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Continuous learning from new market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83020" y="7861402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Expansion to additional currency pairs and assets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3020" y="8228114"/>
            <a:ext cx="8256089" cy="36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Mobile app development for on-the-go trading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0594" y="9145791"/>
            <a:ext cx="11437887" cy="34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PipDynamics: Empowering smarter, faster forex trading decisions through artificial intelligence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58416" y="8873128"/>
            <a:ext cx="19050" cy="896388"/>
            <a:chOff x="0" y="0"/>
            <a:chExt cx="25400" cy="119518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400" cy="1195197"/>
            </a:xfrm>
            <a:custGeom>
              <a:avLst/>
              <a:gdLst/>
              <a:ahLst/>
              <a:cxnLst/>
              <a:rect r="r" b="b" t="t" l="l"/>
              <a:pathLst>
                <a:path h="1195197" w="25400">
                  <a:moveTo>
                    <a:pt x="0" y="0"/>
                  </a:moveTo>
                  <a:lnTo>
                    <a:pt x="25400" y="0"/>
                  </a:lnTo>
                  <a:lnTo>
                    <a:pt x="25400" y="1195197"/>
                  </a:lnTo>
                  <a:lnTo>
                    <a:pt x="0" y="1195197"/>
                  </a:ln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DAG8tAm9LSQ</dc:identifier>
  <dcterms:modified xsi:type="dcterms:W3CDTF">2011-08-01T06:04:30Z</dcterms:modified>
  <cp:revision>1</cp:revision>
  <dc:title>PipDynamics.pptx</dc:title>
</cp:coreProperties>
</file>